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8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8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7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558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3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4415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44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5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0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2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3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2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81050"/>
            <a:ext cx="7766936" cy="3269786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Развитие артикуляционного аппарата неговорящих детей с помощью дидактических пособий </a:t>
            </a:r>
            <a:br>
              <a:rPr lang="ru-RU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7092" y="4384208"/>
            <a:ext cx="7766936" cy="1096899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Учитель – логопед МБДОУ "Детский сад №149 компенсирующего вида"</a:t>
            </a:r>
          </a:p>
          <a:p>
            <a:r>
              <a:rPr lang="ru-RU" sz="2400" dirty="0">
                <a:solidFill>
                  <a:schemeClr val="tx1"/>
                </a:solidFill>
              </a:rPr>
              <a:t>Идрисова Алина </a:t>
            </a:r>
            <a:r>
              <a:rPr lang="ru-RU" sz="2400" dirty="0" err="1">
                <a:solidFill>
                  <a:schemeClr val="tx1"/>
                </a:solidFill>
              </a:rPr>
              <a:t>Рустэмовна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DCDB7-8E9D-4CFA-90A7-3EBC65BF3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</a:t>
            </a:r>
            <a:r>
              <a:rPr lang="ru-RU" dirty="0" err="1"/>
              <a:t>дизонтогенеза</a:t>
            </a:r>
            <a:r>
              <a:rPr lang="ru-RU" dirty="0"/>
              <a:t>  речи неговорящих детей: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E75A74-C15C-466F-BBA6-394C9A926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стойкое и длительное по времени отсутствие речевого подражания</a:t>
            </a:r>
          </a:p>
          <a:p>
            <a:r>
              <a:rPr lang="ru-RU" sz="2800" dirty="0"/>
              <a:t> инертность в овладении новыми для него словами</a:t>
            </a:r>
          </a:p>
          <a:p>
            <a:r>
              <a:rPr lang="ru-RU" sz="2800" dirty="0"/>
              <a:t>отсутствие фразовой речи </a:t>
            </a:r>
          </a:p>
          <a:p>
            <a:r>
              <a:rPr lang="ru-RU" sz="2800" dirty="0"/>
              <a:t>отсутствие навыков связного высказывания</a:t>
            </a:r>
          </a:p>
          <a:p>
            <a:r>
              <a:rPr lang="ru-RU" sz="2800" dirty="0"/>
              <a:t>использование </a:t>
            </a:r>
            <a:r>
              <a:rPr lang="ru-RU" sz="2800" dirty="0" err="1"/>
              <a:t>звукокомплексов</a:t>
            </a:r>
            <a:r>
              <a:rPr lang="ru-RU" sz="2800" dirty="0"/>
              <a:t>, звукоподражания, обрывки </a:t>
            </a:r>
            <a:r>
              <a:rPr lang="ru-RU" sz="2800" dirty="0" err="1"/>
              <a:t>лепетных</a:t>
            </a:r>
            <a:r>
              <a:rPr lang="ru-RU" sz="2800" dirty="0"/>
              <a:t> слов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438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32CACCDA-62F5-4DEA-B441-DB6AD81F3AB3}"/>
              </a:ext>
            </a:extLst>
          </p:cNvPr>
          <p:cNvSpPr/>
          <p:nvPr/>
        </p:nvSpPr>
        <p:spPr>
          <a:xfrm>
            <a:off x="3497892" y="2443162"/>
            <a:ext cx="3981450" cy="1971675"/>
          </a:xfrm>
          <a:prstGeom prst="ellipse">
            <a:avLst/>
          </a:prstGeom>
          <a:solidFill>
            <a:srgbClr val="C88862">
              <a:alpha val="45000"/>
            </a:srgbClr>
          </a:solidFill>
          <a:ln>
            <a:solidFill>
              <a:srgbClr val="C88862">
                <a:alpha val="4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Неговорящие дети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F06E6B91-3A95-4846-B10C-622A648DF8C0}"/>
              </a:ext>
            </a:extLst>
          </p:cNvPr>
          <p:cNvSpPr/>
          <p:nvPr/>
        </p:nvSpPr>
        <p:spPr>
          <a:xfrm>
            <a:off x="1424434" y="571832"/>
            <a:ext cx="2137144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ЗПР</a:t>
            </a:r>
            <a:r>
              <a:rPr lang="ru-RU" dirty="0"/>
              <a:t> 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433C6658-08C8-4166-9AF6-5A39AA4D2121}"/>
              </a:ext>
            </a:extLst>
          </p:cNvPr>
          <p:cNvSpPr/>
          <p:nvPr/>
        </p:nvSpPr>
        <p:spPr>
          <a:xfrm>
            <a:off x="5091223" y="173111"/>
            <a:ext cx="2137144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Алалия</a:t>
            </a:r>
          </a:p>
          <a:p>
            <a:pPr algn="ctr"/>
            <a:r>
              <a:rPr lang="ru-RU" sz="2400" dirty="0" err="1">
                <a:solidFill>
                  <a:schemeClr val="tx1"/>
                </a:solidFill>
              </a:rPr>
              <a:t>Дзартрия</a:t>
            </a:r>
            <a:endParaRPr lang="ru-RU" sz="2400" dirty="0">
              <a:solidFill>
                <a:schemeClr val="tx1"/>
              </a:solidFill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Афазия  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E1CA7284-7957-4F1A-AAA3-849960827375}"/>
              </a:ext>
            </a:extLst>
          </p:cNvPr>
          <p:cNvSpPr/>
          <p:nvPr/>
        </p:nvSpPr>
        <p:spPr>
          <a:xfrm>
            <a:off x="7853916" y="1917404"/>
            <a:ext cx="2137144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ОНР</a:t>
            </a:r>
            <a:r>
              <a:rPr lang="ru-RU" dirty="0"/>
              <a:t> 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541D4C0B-5981-4D57-92D3-AD16A66EA643}"/>
              </a:ext>
            </a:extLst>
          </p:cNvPr>
          <p:cNvSpPr/>
          <p:nvPr/>
        </p:nvSpPr>
        <p:spPr>
          <a:xfrm>
            <a:off x="781050" y="3428999"/>
            <a:ext cx="2284452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Нарушения интеллекта  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0F8B82-14B2-4B55-899D-18A8A0A38766}"/>
              </a:ext>
            </a:extLst>
          </p:cNvPr>
          <p:cNvSpPr/>
          <p:nvPr/>
        </p:nvSpPr>
        <p:spPr>
          <a:xfrm>
            <a:off x="3958856" y="4724399"/>
            <a:ext cx="2137144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Ранний детский аутизм 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9D5F84D-AEA6-4B52-A2E2-B32F47DC172F}"/>
              </a:ext>
            </a:extLst>
          </p:cNvPr>
          <p:cNvSpPr/>
          <p:nvPr/>
        </p:nvSpPr>
        <p:spPr>
          <a:xfrm>
            <a:off x="6960781" y="4586176"/>
            <a:ext cx="2137144" cy="1871330"/>
          </a:xfrm>
          <a:prstGeom prst="ellips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Нарушения слуха 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AE1CF04A-0777-4217-A7DD-71B32E6E55F1}"/>
              </a:ext>
            </a:extLst>
          </p:cNvPr>
          <p:cNvCxnSpPr>
            <a:stCxn id="4" idx="1"/>
            <a:endCxn id="5" idx="5"/>
          </p:cNvCxnSpPr>
          <p:nvPr/>
        </p:nvCxnSpPr>
        <p:spPr>
          <a:xfrm flipH="1" flipV="1">
            <a:off x="3248601" y="2169112"/>
            <a:ext cx="832361" cy="56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C45D6B9C-838B-42E9-A5A8-DE517433406F}"/>
              </a:ext>
            </a:extLst>
          </p:cNvPr>
          <p:cNvCxnSpPr>
            <a:cxnSpLocks/>
            <a:stCxn id="4" idx="2"/>
            <a:endCxn id="8" idx="7"/>
          </p:cNvCxnSpPr>
          <p:nvPr/>
        </p:nvCxnSpPr>
        <p:spPr>
          <a:xfrm flipH="1">
            <a:off x="2730952" y="3429000"/>
            <a:ext cx="766940" cy="274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357B00D4-D78F-4D65-8B34-DEBAE62750A6}"/>
              </a:ext>
            </a:extLst>
          </p:cNvPr>
          <p:cNvCxnSpPr>
            <a:cxnSpLocks/>
          </p:cNvCxnSpPr>
          <p:nvPr/>
        </p:nvCxnSpPr>
        <p:spPr>
          <a:xfrm>
            <a:off x="4905376" y="4414837"/>
            <a:ext cx="0" cy="309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C352979-B91C-429B-B711-1016A863EEC9}"/>
              </a:ext>
            </a:extLst>
          </p:cNvPr>
          <p:cNvCxnSpPr>
            <a:cxnSpLocks/>
          </p:cNvCxnSpPr>
          <p:nvPr/>
        </p:nvCxnSpPr>
        <p:spPr>
          <a:xfrm flipV="1">
            <a:off x="5905129" y="2044442"/>
            <a:ext cx="72885" cy="39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AFA878E8-7575-4096-8608-FDEE46A88DE1}"/>
              </a:ext>
            </a:extLst>
          </p:cNvPr>
          <p:cNvCxnSpPr>
            <a:stCxn id="4" idx="5"/>
          </p:cNvCxnSpPr>
          <p:nvPr/>
        </p:nvCxnSpPr>
        <p:spPr>
          <a:xfrm>
            <a:off x="6896272" y="4126092"/>
            <a:ext cx="510185" cy="598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C9A1B8FC-C20E-43F4-8F82-1FCC66D3B6E2}"/>
              </a:ext>
            </a:extLst>
          </p:cNvPr>
          <p:cNvCxnSpPr>
            <a:stCxn id="4" idx="6"/>
          </p:cNvCxnSpPr>
          <p:nvPr/>
        </p:nvCxnSpPr>
        <p:spPr>
          <a:xfrm flipV="1">
            <a:off x="7479342" y="3228975"/>
            <a:ext cx="374574" cy="200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7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057FC-1253-4CF4-B7C4-B690AF401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Коррекционно</a:t>
            </a:r>
            <a:r>
              <a:rPr lang="ru-RU" dirty="0"/>
              <a:t> – логопедическая работа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35EDF4-A2E8-4C1B-86F3-82FE6F7D1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904816" cy="4403063"/>
          </a:xfrm>
        </p:spPr>
        <p:txBody>
          <a:bodyPr/>
          <a:lstStyle/>
          <a:p>
            <a:pPr lvl="0"/>
            <a:r>
              <a:rPr lang="ru-RU" dirty="0"/>
              <a:t>Развитие понимания речи окружающих;</a:t>
            </a:r>
          </a:p>
          <a:p>
            <a:pPr lvl="0"/>
            <a:r>
              <a:rPr lang="ru-RU" dirty="0"/>
              <a:t>Стимуляция потребности в вербальных высказываниях;</a:t>
            </a:r>
          </a:p>
          <a:p>
            <a:pPr lvl="0"/>
            <a:r>
              <a:rPr lang="ru-RU" dirty="0"/>
              <a:t>Формирование </a:t>
            </a:r>
            <a:r>
              <a:rPr lang="ru-RU" dirty="0" err="1"/>
              <a:t>лексико</a:t>
            </a:r>
            <a:r>
              <a:rPr lang="ru-RU" dirty="0"/>
              <a:t> – грамматических средств речи и диалогической формы общения;</a:t>
            </a:r>
          </a:p>
          <a:p>
            <a:pPr lvl="0"/>
            <a:r>
              <a:rPr lang="ru-RU" dirty="0"/>
              <a:t>Развитие фонетико-фонематической стороны речи;</a:t>
            </a:r>
          </a:p>
          <a:p>
            <a:pPr lvl="0"/>
            <a:r>
              <a:rPr lang="ru-RU" dirty="0"/>
              <a:t>Формирование речи во взаимосвязи с развитием ощущений, восприятия, внимания, памяти, мышления, воображения, эмоционально – волевой сферы детей;</a:t>
            </a:r>
          </a:p>
          <a:p>
            <a:pPr lvl="0"/>
            <a:r>
              <a:rPr lang="ru-RU" dirty="0"/>
              <a:t>Развитие артикуляционной, мелкой и общей моторики.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38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528FF6-E742-4247-BB40-4D9B8B82F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384" y="184362"/>
            <a:ext cx="8596668" cy="1320800"/>
          </a:xfrm>
        </p:spPr>
        <p:txBody>
          <a:bodyPr/>
          <a:lstStyle/>
          <a:p>
            <a:pPr algn="ctr"/>
            <a:r>
              <a:rPr lang="ru-RU" dirty="0"/>
              <a:t>«Веселый </a:t>
            </a:r>
            <a:r>
              <a:rPr lang="ru-RU" dirty="0" err="1"/>
              <a:t>Мишуня</a:t>
            </a:r>
            <a:r>
              <a:rPr lang="ru-RU" dirty="0"/>
              <a:t>»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413FB2AF-CEE7-43AD-9EDE-18558D5A5DB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14" y="1393748"/>
            <a:ext cx="3797319" cy="4418982"/>
          </a:xfrm>
        </p:spPr>
      </p:pic>
      <p:pic>
        <p:nvPicPr>
          <p:cNvPr id="8" name="Объект 7">
            <a:extLst>
              <a:ext uri="{FF2B5EF4-FFF2-40B4-BE49-F238E27FC236}">
                <a16:creationId xmlns:a16="http://schemas.microsoft.com/office/drawing/2014/main" id="{DCB88191-7119-4071-83B9-9D1ECC20B8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4" b="90335" l="1429" r="96531">
                        <a14:foregroundMark x1="8163" y1="48327" x2="8163" y2="48327"/>
                        <a14:foregroundMark x1="3469" y1="51301" x2="3469" y2="51301"/>
                        <a14:foregroundMark x1="12653" y1="75836" x2="12653" y2="75836"/>
                        <a14:foregroundMark x1="15918" y1="78810" x2="15918" y2="78810"/>
                        <a14:foregroundMark x1="67143" y1="86989" x2="67143" y2="86989"/>
                        <a14:foregroundMark x1="81224" y1="75093" x2="81224" y2="75093"/>
                        <a14:foregroundMark x1="81224" y1="75093" x2="81224" y2="75093"/>
                        <a14:foregroundMark x1="83265" y1="43123" x2="83265" y2="43123"/>
                        <a14:foregroundMark x1="83673" y1="59108" x2="83673" y2="59108"/>
                        <a14:foregroundMark x1="83061" y1="60595" x2="83061" y2="60595"/>
                        <a14:foregroundMark x1="83061" y1="60595" x2="83061" y2="60595"/>
                        <a14:foregroundMark x1="83061" y1="60595" x2="83061" y2="60595"/>
                        <a14:foregroundMark x1="83061" y1="60595" x2="83061" y2="60595"/>
                        <a14:foregroundMark x1="83061" y1="60595" x2="83061" y2="60595"/>
                        <a14:foregroundMark x1="85306" y1="65428" x2="85306" y2="65428"/>
                        <a14:foregroundMark x1="85306" y1="65428" x2="85306" y2="65428"/>
                        <a14:foregroundMark x1="85306" y1="65428" x2="85306" y2="65428"/>
                        <a14:foregroundMark x1="39796" y1="15242" x2="39796" y2="15242"/>
                        <a14:foregroundMark x1="44898" y1="13011" x2="44898" y2="13011"/>
                        <a14:foregroundMark x1="44898" y1="14126" x2="37755" y2="18587"/>
                        <a14:foregroundMark x1="5102" y1="64312" x2="23673" y2="82528"/>
                        <a14:foregroundMark x1="23878" y1="82900" x2="47959" y2="91078"/>
                        <a14:foregroundMark x1="47959" y1="91078" x2="81020" y2="79926"/>
                        <a14:foregroundMark x1="81837" y1="56877" x2="96531" y2="60223"/>
                        <a14:foregroundMark x1="96531" y1="60223" x2="93469" y2="54275"/>
                        <a14:foregroundMark x1="48776" y1="16729" x2="35714" y2="18587"/>
                        <a14:foregroundMark x1="35714" y1="18587" x2="34490" y2="17844"/>
                        <a14:foregroundMark x1="1429" y1="53532" x2="2653" y2="591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388" y="1660809"/>
            <a:ext cx="2303381" cy="1264509"/>
          </a:xfr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E824459-B7DB-4E43-B165-6C6715ABF3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644" b="98381" l="4883" r="94336">
                        <a14:foregroundMark x1="4883" y1="48988" x2="4883" y2="48988"/>
                        <a14:foregroundMark x1="80664" y1="50202" x2="80664" y2="50202"/>
                        <a14:foregroundMark x1="83008" y1="69231" x2="83008" y2="69231"/>
                        <a14:foregroundMark x1="83008" y1="69231" x2="75000" y2="84615"/>
                        <a14:foregroundMark x1="75000" y1="84615" x2="65820" y2="93927"/>
                        <a14:foregroundMark x1="65820" y1="93927" x2="48242" y2="98381"/>
                        <a14:foregroundMark x1="91211" y1="50607" x2="90820" y2="61943"/>
                        <a14:foregroundMark x1="94336" y1="54251" x2="94336" y2="54251"/>
                        <a14:foregroundMark x1="57422" y1="58704" x2="57422" y2="58704"/>
                        <a14:foregroundMark x1="55859" y1="58704" x2="55859" y2="58704"/>
                        <a14:foregroundMark x1="54688" y1="60729" x2="54688" y2="60729"/>
                        <a14:foregroundMark x1="45313" y1="12551" x2="45313" y2="12551"/>
                        <a14:foregroundMark x1="45313" y1="12551" x2="40039" y2="18219"/>
                        <a14:foregroundMark x1="36133" y1="16194" x2="56445" y2="11336"/>
                        <a14:foregroundMark x1="50195" y1="3644" x2="50195" y2="3644"/>
                        <a14:foregroundMark x1="44531" y1="7287" x2="44531" y2="7287"/>
                        <a14:foregroundMark x1="29102" y1="23077" x2="29102" y2="230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489" y="4745289"/>
            <a:ext cx="2526610" cy="121889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BFDD9F6-3A3E-49E9-A3E6-6CB06020C9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453" b="93035" l="0" r="97867">
                        <a14:foregroundMark x1="12533" y1="40796" x2="12533" y2="40796"/>
                        <a14:foregroundMark x1="12533" y1="40796" x2="52000" y2="67662"/>
                        <a14:foregroundMark x1="52000" y1="67662" x2="52000" y2="67662"/>
                        <a14:foregroundMark x1="76800" y1="64179" x2="76800" y2="64179"/>
                        <a14:foregroundMark x1="75467" y1="48756" x2="75467" y2="48756"/>
                        <a14:foregroundMark x1="53333" y1="31343" x2="53333" y2="31343"/>
                        <a14:foregroundMark x1="43733" y1="14925" x2="43733" y2="14925"/>
                        <a14:foregroundMark x1="42933" y1="18408" x2="35467" y2="24378"/>
                        <a14:foregroundMark x1="14133" y1="64179" x2="54667" y2="83085"/>
                        <a14:foregroundMark x1="54667" y1="83085" x2="69333" y2="84577"/>
                        <a14:foregroundMark x1="69333" y1="84577" x2="85600" y2="70647"/>
                        <a14:foregroundMark x1="85600" y1="70647" x2="63200" y2="47761"/>
                        <a14:foregroundMark x1="77600" y1="38806" x2="97867" y2="27861"/>
                        <a14:foregroundMark x1="97867" y1="27861" x2="97867" y2="27861"/>
                        <a14:foregroundMark x1="48267" y1="42289" x2="30133" y2="44776"/>
                        <a14:foregroundMark x1="30133" y1="44776" x2="15467" y2="55224"/>
                        <a14:foregroundMark x1="15467" y1="55224" x2="22667" y2="79104"/>
                        <a14:foregroundMark x1="22667" y1="79104" x2="22667" y2="79104"/>
                        <a14:foregroundMark x1="69067" y1="78109" x2="66133" y2="56716"/>
                        <a14:foregroundMark x1="11200" y1="67662" x2="16800" y2="41294"/>
                        <a14:foregroundMark x1="16800" y1="41294" x2="50667" y2="9453"/>
                        <a14:foregroundMark x1="50667" y1="9453" x2="21067" y2="23383"/>
                        <a14:foregroundMark x1="21067" y1="23383" x2="7733" y2="38806"/>
                        <a14:foregroundMark x1="7733" y1="38806" x2="4000" y2="51741"/>
                        <a14:foregroundMark x1="28000" y1="86070" x2="42400" y2="93532"/>
                        <a14:foregroundMark x1="42400" y1="93532" x2="65600" y2="91542"/>
                        <a14:foregroundMark x1="49867" y1="70149" x2="49867" y2="70149"/>
                        <a14:foregroundMark x1="98133" y1="58706" x2="98133" y2="58706"/>
                        <a14:foregroundMark x1="42933" y1="93035" x2="29333" y2="93035"/>
                        <a14:foregroundMark x1="29333" y1="93035" x2="14400" y2="84080"/>
                        <a14:foregroundMark x1="14400" y1="84080" x2="2667" y2="64677"/>
                        <a14:foregroundMark x1="2667" y1="64677" x2="0" y2="552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230" y="1601774"/>
            <a:ext cx="2359161" cy="126451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6AE528D-9293-4E65-AAFB-FD0569E7F0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360" b="99507" l="2899" r="96860">
                        <a14:foregroundMark x1="81884" y1="56650" x2="81884" y2="56650"/>
                        <a14:foregroundMark x1="35749" y1="16749" x2="64010" y2="24631"/>
                        <a14:foregroundMark x1="64010" y1="24631" x2="77778" y2="47783"/>
                        <a14:foregroundMark x1="77778" y1="47783" x2="75604" y2="75369"/>
                        <a14:foregroundMark x1="75604" y1="75369" x2="56522" y2="99015"/>
                        <a14:foregroundMark x1="86715" y1="46305" x2="90821" y2="48276"/>
                        <a14:foregroundMark x1="56763" y1="15764" x2="44203" y2="14778"/>
                        <a14:foregroundMark x1="44203" y1="14778" x2="43720" y2="14286"/>
                        <a14:foregroundMark x1="11594" y1="37438" x2="4831" y2="59606"/>
                        <a14:foregroundMark x1="4831" y1="59606" x2="5072" y2="61084"/>
                        <a14:foregroundMark x1="49517" y1="97537" x2="12802" y2="79803"/>
                        <a14:foregroundMark x1="12802" y1="79803" x2="3623" y2="62562"/>
                        <a14:foregroundMark x1="3623" y1="62562" x2="2899" y2="57635"/>
                        <a14:foregroundMark x1="6039" y1="64039" x2="17150" y2="84729"/>
                        <a14:foregroundMark x1="17150" y1="84729" x2="34058" y2="99507"/>
                        <a14:foregroundMark x1="5072" y1="55665" x2="9903" y2="31527"/>
                        <a14:foregroundMark x1="9903" y1="31527" x2="20531" y2="18719"/>
                        <a14:foregroundMark x1="20531" y1="18719" x2="34783" y2="14286"/>
                        <a14:foregroundMark x1="32850" y1="10837" x2="61353" y2="7389"/>
                        <a14:foregroundMark x1="61353" y1="7389" x2="72705" y2="20197"/>
                        <a14:foregroundMark x1="72705" y1="20197" x2="84783" y2="26108"/>
                        <a14:foregroundMark x1="84783" y1="26108" x2="94203" y2="42365"/>
                        <a14:foregroundMark x1="94203" y1="42365" x2="97101" y2="58128"/>
                        <a14:foregroundMark x1="94686" y1="57143" x2="89130" y2="78818"/>
                        <a14:foregroundMark x1="89130" y1="78818" x2="74638" y2="995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822" y="3224120"/>
            <a:ext cx="2462554" cy="1207485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79DA9EB-8721-429B-A776-ADD5302B3CC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360" b="96059" l="2920" r="96837">
                        <a14:foregroundMark x1="58394" y1="69951" x2="58394" y2="69951"/>
                        <a14:foregroundMark x1="58394" y1="69951" x2="44039" y2="71429"/>
                        <a14:foregroundMark x1="44039" y1="71429" x2="55231" y2="86207"/>
                        <a14:foregroundMark x1="55231" y1="86207" x2="58881" y2="74877"/>
                        <a14:foregroundMark x1="63504" y1="66502" x2="36983" y2="63547"/>
                        <a14:foregroundMark x1="36983" y1="63547" x2="50608" y2="77833"/>
                        <a14:foregroundMark x1="50608" y1="77833" x2="62774" y2="73399"/>
                        <a14:foregroundMark x1="62774" y1="73399" x2="62774" y2="72906"/>
                        <a14:foregroundMark x1="69830" y1="19212" x2="78345" y2="39901"/>
                        <a14:foregroundMark x1="78345" y1="39901" x2="78832" y2="65517"/>
                        <a14:foregroundMark x1="78832" y1="65517" x2="61071" y2="82759"/>
                        <a14:foregroundMark x1="64964" y1="16256" x2="39173" y2="7389"/>
                        <a14:foregroundMark x1="39173" y1="7389" x2="14599" y2="29557"/>
                        <a14:foregroundMark x1="14599" y1="29557" x2="5109" y2="52709"/>
                        <a14:foregroundMark x1="5109" y1="52709" x2="13139" y2="73399"/>
                        <a14:foregroundMark x1="13139" y1="73399" x2="24818" y2="86700"/>
                        <a14:foregroundMark x1="24818" y1="86700" x2="40876" y2="93596"/>
                        <a14:foregroundMark x1="40876" y1="93596" x2="83212" y2="76847"/>
                        <a14:foregroundMark x1="83212" y1="76847" x2="96837" y2="62069"/>
                        <a14:foregroundMark x1="96837" y1="62069" x2="86861" y2="38424"/>
                        <a14:foregroundMark x1="6813" y1="66502" x2="3163" y2="66010"/>
                        <a14:foregroundMark x1="36983" y1="66502" x2="39173" y2="74384"/>
                        <a14:foregroundMark x1="53528" y1="16256" x2="39173" y2="16749"/>
                        <a14:foregroundMark x1="34550" y1="17734" x2="38443" y2="17241"/>
                        <a14:foregroundMark x1="55961" y1="9852" x2="30900" y2="16256"/>
                        <a14:foregroundMark x1="30900" y1="16256" x2="18735" y2="27094"/>
                        <a14:foregroundMark x1="18735" y1="27094" x2="13869" y2="52709"/>
                        <a14:foregroundMark x1="13869" y1="52709" x2="20195" y2="75862"/>
                        <a14:foregroundMark x1="20195" y1="75862" x2="7299" y2="68473"/>
                        <a14:foregroundMark x1="7299" y1="68473" x2="17275" y2="84236"/>
                        <a14:foregroundMark x1="17275" y1="84236" x2="43552" y2="96059"/>
                        <a14:foregroundMark x1="43552" y1="96059" x2="45012" y2="95567"/>
                        <a14:foregroundMark x1="65207" y1="68966" x2="61314" y2="694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745" y="3199787"/>
            <a:ext cx="2560165" cy="12645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4E3A4A4-F196-4B4E-A3C5-B4259501954D}"/>
              </a:ext>
            </a:extLst>
          </p:cNvPr>
          <p:cNvSpPr txBox="1"/>
          <p:nvPr/>
        </p:nvSpPr>
        <p:spPr>
          <a:xfrm>
            <a:off x="6170753" y="6069605"/>
            <a:ext cx="2219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«Вкусное варенье»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4E2C6F-4ED7-4D4A-8764-37A6FBD0D5B6}"/>
              </a:ext>
            </a:extLst>
          </p:cNvPr>
          <p:cNvSpPr txBox="1"/>
          <p:nvPr/>
        </p:nvSpPr>
        <p:spPr>
          <a:xfrm>
            <a:off x="7922111" y="2943128"/>
            <a:ext cx="274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«Качели»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306DE32-9A69-4C85-BC75-F4BF4D0009A8}"/>
              </a:ext>
            </a:extLst>
          </p:cNvPr>
          <p:cNvSpPr txBox="1"/>
          <p:nvPr/>
        </p:nvSpPr>
        <p:spPr>
          <a:xfrm>
            <a:off x="7922111" y="4464297"/>
            <a:ext cx="327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«Часики»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82AF8C-854F-408A-9260-06B816311696}"/>
              </a:ext>
            </a:extLst>
          </p:cNvPr>
          <p:cNvSpPr txBox="1"/>
          <p:nvPr/>
        </p:nvSpPr>
        <p:spPr>
          <a:xfrm>
            <a:off x="4963909" y="2877887"/>
            <a:ext cx="241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«Трубочка»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EF628F-8EA9-4C82-93EC-D5E86DBF0146}"/>
              </a:ext>
            </a:extLst>
          </p:cNvPr>
          <p:cNvSpPr txBox="1"/>
          <p:nvPr/>
        </p:nvSpPr>
        <p:spPr>
          <a:xfrm>
            <a:off x="4994718" y="4473746"/>
            <a:ext cx="3157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«Заборчик»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F5FE53-FF9A-4196-99C3-CE907BFC4AC4}"/>
              </a:ext>
            </a:extLst>
          </p:cNvPr>
          <p:cNvSpPr txBox="1"/>
          <p:nvPr/>
        </p:nvSpPr>
        <p:spPr>
          <a:xfrm>
            <a:off x="1438275" y="876300"/>
            <a:ext cx="7854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Цель: развитие моторных навыков артикуляционного аппарата.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394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5CFA60-EB50-4915-901E-05B738B9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71575"/>
          </a:xfrm>
        </p:spPr>
        <p:txBody>
          <a:bodyPr>
            <a:normAutofit/>
          </a:bodyPr>
          <a:lstStyle/>
          <a:p>
            <a:r>
              <a:rPr lang="ru-RU" sz="4400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CF7080-965F-41B8-A0CD-F0D0D2B27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34" y="1693864"/>
            <a:ext cx="9076266" cy="4487861"/>
          </a:xfrm>
        </p:spPr>
        <p:txBody>
          <a:bodyPr/>
          <a:lstStyle/>
          <a:p>
            <a:pPr algn="just"/>
            <a:r>
              <a:rPr lang="ru-RU" sz="2800" dirty="0"/>
              <a:t>Упражнения имеют зрительную поддержку </a:t>
            </a:r>
          </a:p>
          <a:p>
            <a:pPr algn="just"/>
            <a:r>
              <a:rPr lang="ru-RU" sz="2800" dirty="0"/>
              <a:t> Повышается уровень выполнения упражнения</a:t>
            </a:r>
          </a:p>
          <a:p>
            <a:pPr algn="just"/>
            <a:r>
              <a:rPr lang="ru-RU" sz="2800" dirty="0"/>
              <a:t>Задания даются в игровой форме, за счет чего ребенок с удовольствием выполняет артикуляционные упражнения</a:t>
            </a:r>
          </a:p>
          <a:p>
            <a:pPr algn="just"/>
            <a:r>
              <a:rPr lang="ru-RU" sz="2800" dirty="0"/>
              <a:t>Можно использовать с говорящими детьми для понимания эмоциональных состояний окружающих.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57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2E265-6AFE-4205-94B0-550694E37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51" y="2447925"/>
            <a:ext cx="9363074" cy="2305050"/>
          </a:xfrm>
        </p:spPr>
        <p:txBody>
          <a:bodyPr>
            <a:noAutofit/>
          </a:bodyPr>
          <a:lstStyle/>
          <a:p>
            <a:r>
              <a:rPr lang="ru-RU" sz="66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915768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206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Развитие артикуляционного аппарата неговорящих детей с помощью дидактических пособий  </vt:lpstr>
      <vt:lpstr>Особенности дизонтогенеза  речи неговорящих детей: </vt:lpstr>
      <vt:lpstr>Презентация PowerPoint</vt:lpstr>
      <vt:lpstr>Коррекционно – логопедическая работа</vt:lpstr>
      <vt:lpstr>«Веселый Мишуня»</vt:lpstr>
      <vt:lpstr>Выводы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Admin</cp:lastModifiedBy>
  <cp:revision>11</cp:revision>
  <dcterms:created xsi:type="dcterms:W3CDTF">2019-10-22T12:34:39Z</dcterms:created>
  <dcterms:modified xsi:type="dcterms:W3CDTF">2019-10-22T21:08:45Z</dcterms:modified>
</cp:coreProperties>
</file>